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9802475" cy="51206400"/>
  <p:notesSz cx="9144000" cy="6858000"/>
  <p:defaultTextStyle>
    <a:defPPr>
      <a:defRPr lang="ko-KR"/>
    </a:defPPr>
    <a:lvl1pPr marL="0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1pPr>
    <a:lvl2pPr marL="2028567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2pPr>
    <a:lvl3pPr marL="4057132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3pPr>
    <a:lvl4pPr marL="6085699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4pPr>
    <a:lvl5pPr marL="8114266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5pPr>
    <a:lvl6pPr marL="101428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6pPr>
    <a:lvl7pPr marL="12171398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7pPr>
    <a:lvl8pPr marL="14199965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8pPr>
    <a:lvl9pPr marL="162285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7" d="100"/>
          <a:sy n="17" d="100"/>
        </p:scale>
        <p:origin x="-3804" y="-210"/>
      </p:cViewPr>
      <p:guideLst>
        <p:guide orient="horz" pos="16129"/>
        <p:guide pos="623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4057132" rtl="0" eaLnBrk="1" latinLnBrk="1" hangingPunct="1">
        <a:spcBef>
          <a:spcPct val="0"/>
        </a:spcBef>
        <a:buNone/>
        <a:defRPr sz="101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521424" indent="-1521424" algn="l" defTabSz="4057132" rtl="0" eaLnBrk="1" latinLnBrk="1" hangingPunct="1">
        <a:spcBef>
          <a:spcPct val="20000"/>
        </a:spcBef>
        <a:buFont typeface="Arial" pitchFamily="34" charset="0"/>
        <a:buChar char="•"/>
        <a:defRPr sz="8400" kern="1200">
          <a:solidFill>
            <a:schemeClr val="tx1"/>
          </a:solidFill>
          <a:latin typeface="+mn-lt"/>
          <a:ea typeface="+mn-ea"/>
          <a:cs typeface="+mn-cs"/>
        </a:defRPr>
      </a:lvl1pPr>
      <a:lvl2pPr marL="3296421" indent="-1267855" algn="l" defTabSz="4057132" rtl="0" eaLnBrk="1" latinLnBrk="1" hangingPunct="1">
        <a:spcBef>
          <a:spcPct val="20000"/>
        </a:spcBef>
        <a:buFont typeface="Arial" pitchFamily="34" charset="0"/>
        <a:buChar char="–"/>
        <a:defRPr sz="8400" kern="1200">
          <a:solidFill>
            <a:schemeClr val="tx1"/>
          </a:solidFill>
          <a:latin typeface="+mn-lt"/>
          <a:ea typeface="+mn-ea"/>
          <a:cs typeface="+mn-cs"/>
        </a:defRPr>
      </a:lvl2pPr>
      <a:lvl3pPr marL="5071416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7099982" indent="-1014283" algn="l" defTabSz="4057132" rtl="0" eaLnBrk="1" latinLnBrk="1" hangingPunct="1">
        <a:spcBef>
          <a:spcPct val="20000"/>
        </a:spcBef>
        <a:buFont typeface="Arial" pitchFamily="34" charset="0"/>
        <a:buChar char="–"/>
        <a:defRPr sz="6300" kern="1200">
          <a:solidFill>
            <a:schemeClr val="tx1"/>
          </a:solidFill>
          <a:latin typeface="+mn-lt"/>
          <a:ea typeface="+mn-ea"/>
          <a:cs typeface="+mn-cs"/>
        </a:defRPr>
      </a:lvl4pPr>
      <a:lvl5pPr marL="9128549" indent="-1014283" algn="l" defTabSz="4057132" rtl="0" eaLnBrk="1" latinLnBrk="1" hangingPunct="1">
        <a:spcBef>
          <a:spcPct val="20000"/>
        </a:spcBef>
        <a:buFont typeface="Arial" pitchFamily="34" charset="0"/>
        <a:buChar char="»"/>
        <a:defRPr sz="6300" kern="1200">
          <a:solidFill>
            <a:schemeClr val="tx1"/>
          </a:solidFill>
          <a:latin typeface="+mn-lt"/>
          <a:ea typeface="+mn-ea"/>
          <a:cs typeface="+mn-cs"/>
        </a:defRPr>
      </a:lvl5pPr>
      <a:lvl6pPr marL="11157115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6pPr>
      <a:lvl7pPr marL="13185681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7pPr>
      <a:lvl8pPr marL="15214248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8pPr>
      <a:lvl9pPr marL="17242814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2028567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057132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3pPr>
      <a:lvl4pPr marL="6085699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4pPr>
      <a:lvl5pPr marL="8114266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5pPr>
      <a:lvl6pPr marL="101428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6pPr>
      <a:lvl7pPr marL="12171398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7pPr>
      <a:lvl8pPr marL="14199965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8pPr>
      <a:lvl9pPr marL="162285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358835" y="5735137"/>
            <a:ext cx="1034141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err="1" smtClean="0"/>
              <a:t>작품명</a:t>
            </a:r>
            <a:endParaRPr lang="ko-KR" altLang="en-US" sz="6300" dirty="0"/>
          </a:p>
        </p:txBody>
      </p:sp>
      <p:sp>
        <p:nvSpPr>
          <p:cNvPr id="5" name="오각형 4"/>
          <p:cNvSpPr/>
          <p:nvPr/>
        </p:nvSpPr>
        <p:spPr>
          <a:xfrm>
            <a:off x="1401615" y="9896812"/>
            <a:ext cx="1034141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목</a:t>
            </a:r>
            <a:r>
              <a:rPr lang="ko-KR" altLang="en-US" sz="6300" dirty="0"/>
              <a:t>적 </a:t>
            </a:r>
            <a:r>
              <a:rPr lang="ko-KR" altLang="en-US" sz="6300" dirty="0" smtClean="0"/>
              <a:t>및 필요성</a:t>
            </a:r>
            <a:endParaRPr lang="ko-KR" altLang="en-US" sz="6300" dirty="0"/>
          </a:p>
        </p:txBody>
      </p:sp>
      <p:sp>
        <p:nvSpPr>
          <p:cNvPr id="6" name="오각형 5"/>
          <p:cNvSpPr/>
          <p:nvPr/>
        </p:nvSpPr>
        <p:spPr>
          <a:xfrm>
            <a:off x="1401615" y="18615684"/>
            <a:ext cx="1034141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디자인 및 제작</a:t>
            </a:r>
            <a:endParaRPr lang="ko-KR" altLang="en-US" sz="6300" dirty="0"/>
          </a:p>
        </p:txBody>
      </p:sp>
      <p:sp>
        <p:nvSpPr>
          <p:cNvPr id="7" name="오각형 6"/>
          <p:cNvSpPr/>
          <p:nvPr/>
        </p:nvSpPr>
        <p:spPr>
          <a:xfrm>
            <a:off x="1401615" y="27383670"/>
            <a:ext cx="1034141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대상자</a:t>
            </a:r>
            <a:endParaRPr lang="ko-KR" altLang="en-US" sz="6300" dirty="0"/>
          </a:p>
        </p:txBody>
      </p:sp>
      <p:sp>
        <p:nvSpPr>
          <p:cNvPr id="8" name="오각형 7"/>
          <p:cNvSpPr/>
          <p:nvPr/>
        </p:nvSpPr>
        <p:spPr>
          <a:xfrm>
            <a:off x="1401614" y="31748118"/>
            <a:ext cx="1034141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및 평가 방법</a:t>
            </a:r>
            <a:endParaRPr lang="ko-KR" altLang="en-US" sz="6300" dirty="0"/>
          </a:p>
        </p:txBody>
      </p:sp>
      <p:sp>
        <p:nvSpPr>
          <p:cNvPr id="9" name="오각형 8"/>
          <p:cNvSpPr/>
          <p:nvPr/>
        </p:nvSpPr>
        <p:spPr>
          <a:xfrm>
            <a:off x="1336023" y="39705382"/>
            <a:ext cx="785947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적용 및 평가 결과 </a:t>
            </a:r>
            <a:endParaRPr lang="ko-KR" altLang="en-US" sz="63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1295826" y="7550728"/>
            <a:ext cx="17166749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4</a:t>
            </a:r>
            <a:r>
              <a:rPr lang="ko-KR" altLang="en-US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절 링크와 </a:t>
            </a:r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PC</a:t>
            </a:r>
            <a:r>
              <a:rPr lang="ko-KR" altLang="en-US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를 연계한 </a:t>
            </a:r>
            <a:r>
              <a:rPr lang="ko-KR" altLang="en-US" sz="69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상지재활로봇</a:t>
            </a:r>
            <a:endParaRPr lang="en-US" altLang="ko-KR" sz="69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1" name="모서리가 둥근 직사각형 10"/>
          <p:cNvSpPr/>
          <p:nvPr/>
        </p:nvSpPr>
        <p:spPr>
          <a:xfrm>
            <a:off x="1295826" y="11712403"/>
            <a:ext cx="17166749" cy="2144442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377640"/>
            <a:r>
              <a:rPr lang="ko-KR" altLang="en-US" sz="3400" b="1" dirty="0" smtClean="0">
                <a:solidFill>
                  <a:schemeClr val="tx1"/>
                </a:solidFill>
              </a:rPr>
              <a:t>마비 등을 수반하는 </a:t>
            </a:r>
            <a:r>
              <a:rPr lang="ko-KR" altLang="en-US" sz="3400" b="1" dirty="0" err="1" smtClean="0">
                <a:solidFill>
                  <a:schemeClr val="tx1"/>
                </a:solidFill>
              </a:rPr>
              <a:t>상지장애인의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 경우 치료사를 동반하는 치료와 상</a:t>
            </a:r>
            <a:r>
              <a:rPr lang="en-US" altLang="ko-KR" sz="3400" b="1" dirty="0" smtClean="0">
                <a:solidFill>
                  <a:schemeClr val="tx1"/>
                </a:solidFill>
              </a:rPr>
              <a:t>,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하</a:t>
            </a:r>
            <a:r>
              <a:rPr lang="en-US" altLang="ko-KR" sz="3400" b="1" dirty="0" smtClean="0">
                <a:solidFill>
                  <a:schemeClr val="tx1"/>
                </a:solidFill>
              </a:rPr>
              <a:t>,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좌</a:t>
            </a:r>
            <a:r>
              <a:rPr lang="en-US" altLang="ko-KR" sz="3400" b="1" dirty="0" smtClean="0">
                <a:solidFill>
                  <a:schemeClr val="tx1"/>
                </a:solidFill>
              </a:rPr>
              <a:t>,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우의 단조로운 패턴의 재활운동을 하고 있다</a:t>
            </a:r>
            <a:r>
              <a:rPr lang="en-US" altLang="ko-KR" sz="3400" b="1" dirty="0" smtClean="0">
                <a:solidFill>
                  <a:schemeClr val="tx1"/>
                </a:solidFill>
              </a:rPr>
              <a:t>.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 해당 작품은 </a:t>
            </a:r>
            <a:r>
              <a:rPr lang="en-US" altLang="ko-KR" sz="3400" b="1" dirty="0" smtClean="0">
                <a:solidFill>
                  <a:schemeClr val="tx1"/>
                </a:solidFill>
              </a:rPr>
              <a:t>4</a:t>
            </a:r>
            <a:r>
              <a:rPr lang="ko-KR" altLang="en-US" sz="3400" b="1" dirty="0" err="1" smtClean="0">
                <a:solidFill>
                  <a:schemeClr val="tx1"/>
                </a:solidFill>
              </a:rPr>
              <a:t>절링크의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 움직임을 통해 다양한 패턴의 </a:t>
            </a:r>
            <a:r>
              <a:rPr lang="ko-KR" altLang="en-US" sz="3400" b="1" dirty="0" err="1" smtClean="0">
                <a:solidFill>
                  <a:schemeClr val="tx1"/>
                </a:solidFill>
              </a:rPr>
              <a:t>상지운동과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 컴퓨터를 이용한 프로그램을 이용</a:t>
            </a:r>
            <a:r>
              <a:rPr lang="ko-KR" altLang="en-US" sz="3400" b="1" dirty="0">
                <a:solidFill>
                  <a:schemeClr val="tx1"/>
                </a:solidFill>
              </a:rPr>
              <a:t>한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 정확하고 객관적인 데이터를 검출할 수 있다</a:t>
            </a:r>
            <a:r>
              <a:rPr lang="en-US" altLang="ko-KR" sz="3400" b="1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377036" y="20682389"/>
            <a:ext cx="766728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r>
              <a:rPr lang="ko-KR" altLang="en-US" sz="2900" dirty="0" smtClean="0">
                <a:solidFill>
                  <a:srgbClr val="FF0000"/>
                </a:solidFill>
                <a:latin typeface="HY바다L" pitchFamily="18" charset="-127"/>
                <a:ea typeface="HY바다L" pitchFamily="18" charset="-127"/>
              </a:rPr>
              <a:t>사진</a:t>
            </a:r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1295826" y="29401261"/>
            <a:ext cx="17166749" cy="175583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5000" b="1" dirty="0" smtClean="0">
                <a:solidFill>
                  <a:schemeClr val="tx1"/>
                </a:solidFill>
              </a:rPr>
              <a:t>마비 등을 수반하는 </a:t>
            </a:r>
            <a:r>
              <a:rPr lang="ko-KR" altLang="en-US" sz="5000" b="1" dirty="0" err="1" smtClean="0">
                <a:solidFill>
                  <a:schemeClr val="tx1"/>
                </a:solidFill>
              </a:rPr>
              <a:t>상지장애인</a:t>
            </a:r>
            <a:endParaRPr lang="ko-KR" altLang="en-US" sz="5000" b="1" dirty="0" smtClean="0">
              <a:solidFill>
                <a:schemeClr val="tx1"/>
              </a:solidFill>
            </a:endParaRPr>
          </a:p>
        </p:txBody>
      </p:sp>
      <p:sp>
        <p:nvSpPr>
          <p:cNvPr id="14" name="모서리가 둥근 직사각형 13"/>
          <p:cNvSpPr/>
          <p:nvPr/>
        </p:nvSpPr>
        <p:spPr>
          <a:xfrm>
            <a:off x="1295826" y="33764893"/>
            <a:ext cx="17166749" cy="550912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링크기구가 설치된 테이블 앞에 착석 또는 휠체어 접근</a:t>
            </a:r>
            <a:endParaRPr lang="en-US" altLang="ko-KR" sz="4200" b="1" dirty="0" smtClean="0">
              <a:solidFill>
                <a:schemeClr val="tx1"/>
              </a:solidFill>
            </a:endParaRP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치료사 또는 감독자가 프로그램을 실행</a:t>
            </a:r>
            <a:endParaRPr lang="en-US" altLang="ko-KR" sz="4200" b="1" dirty="0" smtClean="0">
              <a:solidFill>
                <a:schemeClr val="tx1"/>
              </a:solidFill>
            </a:endParaRP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링크의 움직임이 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PC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화면상에 출력 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(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마우스포인터 움직임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)</a:t>
            </a: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링크의 움직임과 버튼의 클릭을 통해 프로그램 훈련</a:t>
            </a:r>
            <a:endParaRPr lang="en-US" altLang="ko-KR" sz="4200" b="1" dirty="0" smtClean="0">
              <a:solidFill>
                <a:schemeClr val="tx1"/>
              </a:solidFill>
            </a:endParaRP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프로그램훈련 후의 데이터 검출</a:t>
            </a:r>
            <a:endParaRPr lang="en-US" altLang="ko-KR" sz="4200" b="1" dirty="0" smtClean="0">
              <a:solidFill>
                <a:schemeClr val="tx1"/>
              </a:solidFill>
            </a:endParaRPr>
          </a:p>
        </p:txBody>
      </p:sp>
      <p:sp>
        <p:nvSpPr>
          <p:cNvPr id="16" name="모서리가 둥근 직사각형 15"/>
          <p:cNvSpPr/>
          <p:nvPr/>
        </p:nvSpPr>
        <p:spPr>
          <a:xfrm>
            <a:off x="10589628" y="20682389"/>
            <a:ext cx="766728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2900" dirty="0" smtClean="0">
                <a:solidFill>
                  <a:srgbClr val="FF0000"/>
                </a:solidFill>
                <a:latin typeface="HY바다L" pitchFamily="18" charset="-127"/>
                <a:ea typeface="HY바다L" pitchFamily="18" charset="-127"/>
              </a:rPr>
              <a:t>사진</a:t>
            </a:r>
            <a:endParaRPr lang="ko-KR" altLang="en-US" sz="29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1206800" y="1305381"/>
            <a:ext cx="5136260" cy="2106320"/>
          </a:xfrm>
          <a:prstGeom prst="rect">
            <a:avLst/>
          </a:prstGeom>
        </p:spPr>
        <p:txBody>
          <a:bodyPr vert="horz" lIns="405713" tIns="202857" rIns="405713" bIns="202857" rtlCol="0" anchor="ctr">
            <a:noAutofit/>
          </a:bodyPr>
          <a:lstStyle/>
          <a:p>
            <a:pPr>
              <a:spcBef>
                <a:spcPct val="0"/>
              </a:spcBef>
              <a:defRPr/>
            </a:pPr>
            <a:r>
              <a:rPr lang="en-US" altLang="ko-KR" sz="10100" b="1" dirty="0" smtClean="0">
                <a:latin typeface="HY바다L" pitchFamily="18" charset="-127"/>
                <a:ea typeface="HY바다L" pitchFamily="18" charset="-127"/>
                <a:cs typeface="+mj-cs"/>
              </a:rPr>
              <a:t>2012</a:t>
            </a:r>
            <a:endParaRPr lang="ko-KR" altLang="en-US" sz="10100" b="1" dirty="0" smtClean="0"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178731" y="2835247"/>
            <a:ext cx="19445016" cy="3005345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500" b="1" dirty="0" smtClean="0">
                <a:latin typeface="HY바다L" pitchFamily="18" charset="-127"/>
                <a:ea typeface="HY바다L" pitchFamily="18" charset="-127"/>
              </a:rPr>
              <a:t> 9</a:t>
            </a: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5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5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401615" y="14364333"/>
            <a:ext cx="1034141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팀 구성원 소개</a:t>
            </a:r>
            <a:endParaRPr lang="ko-KR" altLang="en-US" sz="63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1295826" y="16179925"/>
            <a:ext cx="17166749" cy="18858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1888200"/>
            <a:r>
              <a:rPr lang="en-US" altLang="ko-KR" sz="4200" b="1" dirty="0" smtClean="0">
                <a:solidFill>
                  <a:srgbClr val="FF0000"/>
                </a:solidFill>
              </a:rPr>
              <a:t>      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06. 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김진영                       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09. 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신혜진</a:t>
            </a:r>
            <a:endParaRPr lang="en-US" altLang="ko-KR" sz="4200" b="1" dirty="0" smtClean="0">
              <a:solidFill>
                <a:schemeClr val="tx1"/>
              </a:solidFill>
            </a:endParaRPr>
          </a:p>
          <a:p>
            <a:pPr marL="1888200"/>
            <a:r>
              <a:rPr lang="en-US" altLang="ko-KR" sz="4200" b="1" dirty="0" smtClean="0">
                <a:solidFill>
                  <a:schemeClr val="tx1"/>
                </a:solidFill>
              </a:rPr>
              <a:t>      09. 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김보람                       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09. 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우지은</a:t>
            </a:r>
            <a:endParaRPr lang="ko-KR" altLang="en-US" sz="4200" b="1" dirty="0">
              <a:solidFill>
                <a:schemeClr val="tx1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178729" y="48158968"/>
            <a:ext cx="19445019" cy="1651128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pPr algn="ctr"/>
            <a:r>
              <a:rPr lang="ko-KR" altLang="en-US" sz="101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101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10816093" y="39705382"/>
            <a:ext cx="785947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기대효과</a:t>
            </a:r>
            <a:endParaRPr lang="ko-KR" altLang="en-US" sz="63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10589628" y="41718898"/>
            <a:ext cx="766728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5000" b="1" dirty="0" err="1" smtClean="0">
                <a:solidFill>
                  <a:schemeClr val="tx1"/>
                </a:solidFill>
              </a:rPr>
              <a:t>상지장애인의</a:t>
            </a:r>
            <a:r>
              <a:rPr lang="ko-KR" altLang="en-US" sz="5000" b="1" dirty="0" smtClean="0">
                <a:solidFill>
                  <a:schemeClr val="tx1"/>
                </a:solidFill>
              </a:rPr>
              <a:t> 재활훈련에 있어서 다양한 패턴의 운동과 정확하고 객관적인 데이터를 검출 할 수 있다</a:t>
            </a:r>
            <a:r>
              <a:rPr lang="en-US" altLang="ko-KR" sz="5000" b="1" dirty="0" smtClean="0">
                <a:solidFill>
                  <a:schemeClr val="tx1"/>
                </a:solidFill>
              </a:rPr>
              <a:t>.</a:t>
            </a:r>
            <a:endParaRPr lang="en-US" altLang="ko-KR" sz="5000" b="1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528664" y="41723948"/>
            <a:ext cx="766728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링크기구를 </a:t>
            </a:r>
            <a:r>
              <a:rPr lang="ko-KR" altLang="en-US" sz="3800" b="1" dirty="0" err="1" smtClean="0">
                <a:solidFill>
                  <a:schemeClr val="tx1"/>
                </a:solidFill>
              </a:rPr>
              <a:t>끝단을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 마비가 있는 쪽의 </a:t>
            </a:r>
            <a:r>
              <a:rPr lang="ko-KR" altLang="en-US" sz="3800" b="1" dirty="0" err="1" smtClean="0">
                <a:solidFill>
                  <a:schemeClr val="tx1"/>
                </a:solidFill>
              </a:rPr>
              <a:t>상지를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 이용해 잡는다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프로그램이 실행되면 링크의 움직임이 마우스포인터 값으로 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PC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에 출력이 된다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링크의 움직임을 통해 게임화면을 통한 훈련을 실시한다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  <a:endParaRPr lang="en-US" altLang="ko-KR" sz="3800" b="1" dirty="0" smtClean="0">
              <a:solidFill>
                <a:schemeClr val="tx1"/>
              </a:solidFill>
            </a:endParaRPr>
          </a:p>
        </p:txBody>
      </p:sp>
      <p:pic>
        <p:nvPicPr>
          <p:cNvPr id="25" name="그림 24"/>
          <p:cNvPicPr/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 l="1997" t="3990" b="2124"/>
          <a:stretch/>
        </p:blipFill>
        <p:spPr bwMode="auto">
          <a:xfrm>
            <a:off x="2039465" y="21264293"/>
            <a:ext cx="6398441" cy="4938957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 xmlns=""/>
            </a:ext>
          </a:extLst>
        </p:spPr>
      </p:pic>
      <p:pic>
        <p:nvPicPr>
          <p:cNvPr id="26" name="그림 25"/>
          <p:cNvPicPr/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 l="15225" t="9643" r="10987" b="10949"/>
          <a:stretch/>
        </p:blipFill>
        <p:spPr bwMode="auto">
          <a:xfrm>
            <a:off x="11189123" y="21264293"/>
            <a:ext cx="6468298" cy="5076421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 xmlns=""/>
            </a:ext>
          </a:extLst>
        </p:spPr>
      </p:pic>
      <p:sp>
        <p:nvSpPr>
          <p:cNvPr id="30" name="모서리가 둥근 직사각형 29"/>
          <p:cNvSpPr/>
          <p:nvPr/>
        </p:nvSpPr>
        <p:spPr>
          <a:xfrm>
            <a:off x="514351" y="571500"/>
            <a:ext cx="18773774" cy="50063400"/>
          </a:xfrm>
          <a:prstGeom prst="roundRect">
            <a:avLst>
              <a:gd name="adj" fmla="val 3968"/>
            </a:avLst>
          </a:prstGeom>
          <a:noFill/>
          <a:ln w="7620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ko-KR"/>
            </a:defPPr>
            <a:lvl1pPr marL="0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1933810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3867619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5801429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7735239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966904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1160285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1353666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1547047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752</TotalTime>
  <Words>174</Words>
  <Application>Microsoft Office PowerPoint</Application>
  <PresentationFormat>사용자 지정</PresentationFormat>
  <Paragraphs>29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Com</cp:lastModifiedBy>
  <cp:revision>88</cp:revision>
  <dcterms:created xsi:type="dcterms:W3CDTF">2010-11-24T05:11:25Z</dcterms:created>
  <dcterms:modified xsi:type="dcterms:W3CDTF">2012-11-27T02:49:54Z</dcterms:modified>
</cp:coreProperties>
</file>

<file path=docProps/thumbnail.jpeg>
</file>